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/>
    <p:restoredTop sz="94669"/>
  </p:normalViewPr>
  <p:slideViewPr>
    <p:cSldViewPr snapToGrid="0" snapToObjects="1">
      <p:cViewPr varScale="1">
        <p:scale>
          <a:sx n="65" d="100"/>
          <a:sy n="65" d="100"/>
        </p:scale>
        <p:origin x="224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8913" y="1143293"/>
            <a:ext cx="703436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77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914" y="5537925"/>
            <a:ext cx="703436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0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88913" y="6314440"/>
            <a:ext cx="1596622" cy="365125"/>
          </a:xfrm>
        </p:spPr>
        <p:txBody>
          <a:bodyPr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00591" y="6314440"/>
            <a:ext cx="5122683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416216"/>
            <a:ext cx="407988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773855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81600" y="640080"/>
            <a:ext cx="6248398" cy="55841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rgbClr val="262626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0765" y="642931"/>
            <a:ext cx="2446670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642932"/>
            <a:ext cx="7070678" cy="46781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36187" y="5927131"/>
            <a:ext cx="3814856" cy="365125"/>
          </a:xfrm>
        </p:spPr>
        <p:txBody>
          <a:bodyPr/>
          <a:lstStyle/>
          <a:p>
            <a:fld id="{87DE6118-2437-4B30-8E3C-4D2BE6020583}" type="datetimeFigureOut">
              <a:rPr lang="en-US" smtClean="0"/>
              <a:t>8/29/17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6187" y="6315949"/>
            <a:ext cx="38148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5607592"/>
            <a:ext cx="407988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0" y="6199730"/>
            <a:ext cx="10260011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77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8/29/17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8/29/17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8/29/17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8/29/17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55479"/>
            <a:ext cx="3838776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564147"/>
            <a:ext cx="62484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2621512"/>
            <a:ext cx="3838776" cy="3239537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8/29/17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557261"/>
            <a:ext cx="3840480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4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7800" y="0"/>
            <a:ext cx="6172200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8952" y="2621512"/>
            <a:ext cx="3840480" cy="3236976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8/29/17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87DE6118-2437-4B30-8E3C-4D2BE6020583}" type="datetimeFigureOut">
              <a:rPr lang="en-US" smtClean="0"/>
              <a:pPr/>
              <a:t>8/29/17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410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83464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83464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83464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83464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6" y="1540591"/>
            <a:ext cx="8361229" cy="293252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Evaluating the credibility of sources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892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purpose of the web page or site?</a:t>
            </a:r>
          </a:p>
          <a:p>
            <a:r>
              <a:rPr lang="en-US" dirty="0" smtClean="0"/>
              <a:t>Is the website balanced and objective, or biased and opinionated? How do you know?</a:t>
            </a:r>
          </a:p>
          <a:p>
            <a:r>
              <a:rPr lang="en-US" dirty="0" smtClean="0"/>
              <a:t>Does the site have any means of contacting the author or webmaster?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76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Authority and 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is the author of the website?</a:t>
            </a:r>
          </a:p>
          <a:p>
            <a:r>
              <a:rPr lang="en-US" dirty="0" smtClean="0"/>
              <a:t>What authorship clues does the </a:t>
            </a:r>
            <a:r>
              <a:rPr lang="en-US" dirty="0" err="1" smtClean="0"/>
              <a:t>url</a:t>
            </a:r>
            <a:r>
              <a:rPr lang="en-US" dirty="0" smtClean="0"/>
              <a:t> provide?</a:t>
            </a:r>
          </a:p>
          <a:p>
            <a:r>
              <a:rPr lang="en-US" dirty="0" smtClean="0"/>
              <a:t>What are the qualifications of the author or group that created the website?</a:t>
            </a:r>
          </a:p>
        </p:txBody>
      </p:sp>
    </p:spTree>
    <p:extLst>
      <p:ext uri="{BB962C8B-B14F-4D97-AF65-F5344CB8AC3E}">
        <p14:creationId xmlns:p14="http://schemas.microsoft.com/office/powerpoint/2010/main" val="114345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was the website last revised, modified or updated?</a:t>
            </a:r>
          </a:p>
          <a:p>
            <a:r>
              <a:rPr lang="en-US" dirty="0" smtClean="0"/>
              <a:t>Is currency important to the type of information available on the web site? Explain</a:t>
            </a:r>
          </a:p>
          <a:p>
            <a:r>
              <a:rPr lang="en-US" dirty="0" smtClean="0"/>
              <a:t>Is the site well maintained?</a:t>
            </a:r>
          </a:p>
          <a:p>
            <a:r>
              <a:rPr lang="en-US" dirty="0" smtClean="0"/>
              <a:t>Are links broken?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749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Design, Organization and Ease of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your opinion, how does the site appear overall?</a:t>
            </a:r>
          </a:p>
          <a:p>
            <a:r>
              <a:rPr lang="en-US" dirty="0" smtClean="0"/>
              <a:t>Is it well designed and organized?</a:t>
            </a:r>
          </a:p>
          <a:p>
            <a:r>
              <a:rPr lang="en-US" dirty="0" smtClean="0"/>
              <a:t>Is it easy to read?</a:t>
            </a:r>
          </a:p>
          <a:p>
            <a:r>
              <a:rPr lang="en-US" dirty="0" smtClean="0"/>
              <a:t>Are help screens available?</a:t>
            </a:r>
          </a:p>
          <a:p>
            <a:r>
              <a:rPr lang="en-US" dirty="0" smtClean="0"/>
              <a:t>Is there a search feature or site map available?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99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RAVEN (for print sources)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Reputation</a:t>
            </a:r>
          </a:p>
          <a:p>
            <a:r>
              <a:rPr lang="en-US" dirty="0" smtClean="0"/>
              <a:t>Ability to Observe</a:t>
            </a:r>
          </a:p>
          <a:p>
            <a:r>
              <a:rPr lang="en-US" dirty="0" smtClean="0"/>
              <a:t>Vested Interest</a:t>
            </a:r>
          </a:p>
          <a:p>
            <a:r>
              <a:rPr lang="en-US" dirty="0" smtClean="0"/>
              <a:t>Expertise</a:t>
            </a:r>
          </a:p>
          <a:p>
            <a:r>
              <a:rPr lang="en-US" dirty="0" smtClean="0"/>
              <a:t>Neutrality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46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Reputation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reputation of the author, the sources and the publication?</a:t>
            </a:r>
          </a:p>
          <a:p>
            <a:r>
              <a:rPr lang="en-US" dirty="0" smtClean="0"/>
              <a:t>Do past actions or lies indicate the author, sources or publication may not be reliable. </a:t>
            </a:r>
          </a:p>
          <a:p>
            <a:r>
              <a:rPr lang="en-US" dirty="0" smtClean="0"/>
              <a:t>Is the author, source or publication in a position of authority?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2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Ability to Observe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author in a position that allows access to reliable evidence?</a:t>
            </a:r>
          </a:p>
          <a:p>
            <a:r>
              <a:rPr lang="en-US" dirty="0" smtClean="0"/>
              <a:t>If the article is about an event did the author </a:t>
            </a:r>
            <a:r>
              <a:rPr lang="en-US" dirty="0" err="1" smtClean="0"/>
              <a:t>acutally</a:t>
            </a:r>
            <a:r>
              <a:rPr lang="en-US" dirty="0" smtClean="0"/>
              <a:t> observe the event?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01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Vested Interest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the author have a personal stake in the topic or event</a:t>
            </a:r>
          </a:p>
          <a:p>
            <a:r>
              <a:rPr lang="en-US" dirty="0" smtClean="0"/>
              <a:t>Would the author gain anything by lying?</a:t>
            </a:r>
          </a:p>
          <a:p>
            <a:r>
              <a:rPr lang="en-US" dirty="0" smtClean="0"/>
              <a:t>Would the author gain by telling the truth?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83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Expertise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the author have specialized knowledge on the topic or even? </a:t>
            </a:r>
          </a:p>
          <a:p>
            <a:r>
              <a:rPr lang="en-US" dirty="0" smtClean="0"/>
              <a:t>Does the evidence come from a source that has expertise on the topic or event?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8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Neutrality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author neutral about the issue or is bias evident?</a:t>
            </a:r>
          </a:p>
          <a:p>
            <a:r>
              <a:rPr lang="en-US" dirty="0" smtClean="0"/>
              <a:t>Is the source of the evidence neutral or biased?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00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</a:p>
          <a:p>
            <a:r>
              <a:rPr lang="en-US" dirty="0" smtClean="0"/>
              <a:t>Authority</a:t>
            </a:r>
          </a:p>
          <a:p>
            <a:r>
              <a:rPr lang="en-US" dirty="0" smtClean="0"/>
              <a:t>Accuracy</a:t>
            </a:r>
          </a:p>
          <a:p>
            <a:r>
              <a:rPr lang="en-US" dirty="0" smtClean="0"/>
              <a:t>Currency</a:t>
            </a:r>
          </a:p>
          <a:p>
            <a:r>
              <a:rPr lang="en-US" dirty="0" smtClean="0"/>
              <a:t>Design, organization and ease of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63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URLs can also </a:t>
            </a:r>
            <a:r>
              <a:rPr lang="en-US" dirty="0" err="1" smtClean="0"/>
              <a:t>helo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.com- company</a:t>
            </a:r>
          </a:p>
          <a:p>
            <a:r>
              <a:rPr lang="en-US" dirty="0" smtClean="0"/>
              <a:t>.</a:t>
            </a:r>
            <a:r>
              <a:rPr lang="en-US" dirty="0" err="1" smtClean="0"/>
              <a:t>edu</a:t>
            </a:r>
            <a:r>
              <a:rPr lang="en-US" dirty="0" smtClean="0"/>
              <a:t>- academic institution</a:t>
            </a:r>
          </a:p>
          <a:p>
            <a:r>
              <a:rPr lang="en-US" dirty="0" smtClean="0"/>
              <a:t>.</a:t>
            </a:r>
            <a:r>
              <a:rPr lang="en-US" dirty="0" err="1" smtClean="0"/>
              <a:t>gov</a:t>
            </a:r>
            <a:r>
              <a:rPr lang="en-US" dirty="0" smtClean="0"/>
              <a:t> US Government agency</a:t>
            </a:r>
          </a:p>
          <a:p>
            <a:r>
              <a:rPr lang="en-US" dirty="0" smtClean="0"/>
              <a:t>.mil- US Military site</a:t>
            </a:r>
          </a:p>
          <a:p>
            <a:r>
              <a:rPr lang="en-US" dirty="0" err="1" smtClean="0"/>
              <a:t>.net</a:t>
            </a:r>
            <a:r>
              <a:rPr lang="en-US" dirty="0" smtClean="0"/>
              <a:t>- network of computers</a:t>
            </a:r>
          </a:p>
          <a:p>
            <a:r>
              <a:rPr lang="en-US" dirty="0" smtClean="0"/>
              <a:t>.org- nonprofit organization</a:t>
            </a:r>
          </a:p>
          <a:p>
            <a:r>
              <a:rPr lang="en-US" dirty="0" smtClean="0"/>
              <a:t>.us- state supported site</a:t>
            </a:r>
          </a:p>
          <a:p>
            <a:r>
              <a:rPr lang="en-US" dirty="0" smtClean="0"/>
              <a:t>.</a:t>
            </a:r>
            <a:r>
              <a:rPr lang="en-US" dirty="0" err="1" smtClean="0"/>
              <a:t>uk</a:t>
            </a:r>
            <a:r>
              <a:rPr lang="en-US" dirty="0" smtClean="0"/>
              <a:t>, .au </a:t>
            </a:r>
            <a:r>
              <a:rPr lang="en-US" dirty="0" err="1" smtClean="0"/>
              <a:t>etc</a:t>
            </a:r>
            <a:r>
              <a:rPr lang="en-US" dirty="0" smtClean="0"/>
              <a:t>- country specific sites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56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</a:majorFont>
      <a:minorFont>
        <a:latin typeface="Corbel" panose="020B0503020204020204"/>
        <a:ea typeface=""/>
        <a:cs typeface="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Headlines</Template>
  <TotalTime>75</TotalTime>
  <Words>393</Words>
  <Application>Microsoft Macintosh PowerPoint</Application>
  <PresentationFormat>Widescreen</PresentationFormat>
  <Paragraphs>58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Century Schoolbook</vt:lpstr>
      <vt:lpstr>Corbel</vt:lpstr>
      <vt:lpstr>Arial</vt:lpstr>
      <vt:lpstr>Headlines</vt:lpstr>
      <vt:lpstr>Evaluating the credibility of sources </vt:lpstr>
      <vt:lpstr>RAVEN (for print sources)</vt:lpstr>
      <vt:lpstr>Reputation </vt:lpstr>
      <vt:lpstr>Ability to Observe</vt:lpstr>
      <vt:lpstr>Vested Interest </vt:lpstr>
      <vt:lpstr>Expertise </vt:lpstr>
      <vt:lpstr>Neutrality</vt:lpstr>
      <vt:lpstr>Online sources</vt:lpstr>
      <vt:lpstr>URLs can also helo</vt:lpstr>
      <vt:lpstr>Purpose </vt:lpstr>
      <vt:lpstr>Authority and accuracy</vt:lpstr>
      <vt:lpstr>Currency</vt:lpstr>
      <vt:lpstr>Design, Organization and Ease of Use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Evaluating the credibility of sources </dc:title>
  <dc:creator>Microsoft Office User</dc:creator>
  <cp:lastModifiedBy>Microsoft Office User</cp:lastModifiedBy>
  <cp:revision>4</cp:revision>
  <dcterms:created xsi:type="dcterms:W3CDTF">2017-08-29T13:37:12Z</dcterms:created>
  <dcterms:modified xsi:type="dcterms:W3CDTF">2017-08-29T14:52:47Z</dcterms:modified>
</cp:coreProperties>
</file>