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58"/>
    <p:restoredTop sz="94609"/>
  </p:normalViewPr>
  <p:slideViewPr>
    <p:cSldViewPr snapToGrid="0" snapToObjects="1">
      <p:cViewPr varScale="1">
        <p:scale>
          <a:sx n="93" d="100"/>
          <a:sy n="93" d="100"/>
        </p:scale>
        <p:origin x="5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8/30/17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8/30/17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8/30/17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8/30/17</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8/30/17</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8/30/17</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8/30/17</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8/30/17</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Synthesis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247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lstStyle/>
          <a:p>
            <a:r>
              <a:rPr lang="en-US" dirty="0"/>
              <a:t>Contains a one-sentence statement that sums up the focus of your synthesis. </a:t>
            </a:r>
          </a:p>
          <a:p>
            <a:r>
              <a:rPr lang="en-US" dirty="0"/>
              <a:t>Also introduces the texts to be synthesized: </a:t>
            </a:r>
          </a:p>
          <a:p>
            <a:r>
              <a:rPr lang="en-US" dirty="0"/>
              <a:t>(</a:t>
            </a:r>
            <a:r>
              <a:rPr lang="en-US" dirty="0" err="1"/>
              <a:t>i</a:t>
            </a:r>
            <a:r>
              <a:rPr lang="en-US" dirty="0"/>
              <a:t>) Gives the title of each source (following the citation guidelines of whatever style sheet you are using); </a:t>
            </a:r>
          </a:p>
          <a:p>
            <a:r>
              <a:rPr lang="en-US" dirty="0"/>
              <a:t>(ii) Provides the name of each author;</a:t>
            </a:r>
            <a:br>
              <a:rPr lang="en-US" dirty="0"/>
            </a:br>
            <a:r>
              <a:rPr lang="en-US" dirty="0"/>
              <a:t>(ii) Sometimes also provides pertinent background information about the authors, </a:t>
            </a:r>
            <a:r>
              <a:rPr lang="en-US" dirty="0" smtClean="0"/>
              <a:t>about </a:t>
            </a:r>
            <a:r>
              <a:rPr lang="en-US" dirty="0"/>
              <a:t>the texts to be summarized, or about the general topic from which the texts are drawn. </a:t>
            </a:r>
          </a:p>
          <a:p>
            <a:endParaRPr lang="en-US" dirty="0" smtClean="0"/>
          </a:p>
        </p:txBody>
      </p:sp>
    </p:spTree>
    <p:extLst>
      <p:ext uri="{BB962C8B-B14F-4D97-AF65-F5344CB8AC3E}">
        <p14:creationId xmlns:p14="http://schemas.microsoft.com/office/powerpoint/2010/main" val="287756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Body</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This should be organized by theme, point, similarity, or aspect of the topic. Your organization will be determined by the assignment or by the patterns you see in the material you are synthesizing. The organization is the most important </a:t>
            </a:r>
            <a:endParaRPr lang="en-US" dirty="0"/>
          </a:p>
          <a:p>
            <a:r>
              <a:rPr lang="en-US" i="1" dirty="0"/>
              <a:t>Be sure that each paragraph</a:t>
            </a:r>
            <a:r>
              <a:rPr lang="en-US" dirty="0"/>
              <a:t>: </a:t>
            </a:r>
            <a:endParaRPr lang="en-US" dirty="0"/>
          </a:p>
          <a:p>
            <a:pPr lvl="1"/>
            <a:r>
              <a:rPr lang="en-US" dirty="0"/>
              <a:t>Begins with a sentence or phrase that informs readers of the topic of the paragraph; </a:t>
            </a:r>
          </a:p>
          <a:p>
            <a:pPr lvl="1"/>
            <a:r>
              <a:rPr lang="en-US" dirty="0"/>
              <a:t>Includes information from more than one source; </a:t>
            </a:r>
          </a:p>
          <a:p>
            <a:pPr lvl="1"/>
            <a:r>
              <a:rPr lang="en-US" dirty="0"/>
              <a:t>Clearly indicates which material comes from which source using lead in phrases and </a:t>
            </a:r>
            <a:r>
              <a:rPr lang="en-US" dirty="0" smtClean="0"/>
              <a:t>in-text </a:t>
            </a:r>
            <a:r>
              <a:rPr lang="en-US" dirty="0"/>
              <a:t>citations. [Beware of plagiarism: Accidental plagiarism most often occurs when students are synthesizing sources and do not indicate where the synthesis ends and their own comments begin or vice verse.] </a:t>
            </a:r>
          </a:p>
          <a:p>
            <a:pPr lvl="1"/>
            <a:r>
              <a:rPr lang="en-US" dirty="0"/>
              <a:t>Shows the similarities or differences between the different sources in ways that make the paper as informative as possible; </a:t>
            </a:r>
          </a:p>
          <a:p>
            <a:pPr lvl="1"/>
            <a:r>
              <a:rPr lang="en-US" dirty="0"/>
              <a:t>Represents the texts fairly--even if that seems to weaken the paper! Look upon yourself as a synthesizing machine; you are simply repeating what the source says, in fewer words and in your own words. But the fact that you are using your own words does not mean that you are in anyway changing what the source says. </a:t>
            </a:r>
          </a:p>
          <a:p>
            <a:endParaRPr lang="en-US" dirty="0"/>
          </a:p>
        </p:txBody>
      </p:sp>
    </p:spTree>
    <p:extLst>
      <p:ext uri="{BB962C8B-B14F-4D97-AF65-F5344CB8AC3E}">
        <p14:creationId xmlns:p14="http://schemas.microsoft.com/office/powerpoint/2010/main" val="16507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When you have finished your paper, write a conclusion reminding readers of the most significant themes you have found and the ways they connect to the overall topic. </a:t>
            </a:r>
            <a:endParaRPr lang="en-US" dirty="0" smtClean="0"/>
          </a:p>
          <a:p>
            <a:r>
              <a:rPr lang="en-US" dirty="0" smtClean="0"/>
              <a:t>You </a:t>
            </a:r>
            <a:r>
              <a:rPr lang="en-US" dirty="0"/>
              <a:t>may also want to suggest further research or comment on things that it was not possible for you to discuss in the paper. </a:t>
            </a:r>
            <a:endParaRPr lang="en-US" dirty="0" smtClean="0"/>
          </a:p>
          <a:p>
            <a:r>
              <a:rPr lang="en-US" dirty="0" smtClean="0"/>
              <a:t>If </a:t>
            </a:r>
            <a:r>
              <a:rPr lang="en-US" dirty="0"/>
              <a:t>you are writing a background synthesis, in some cases it may be appropriate for you to offer an interpretation of the material or take a position (thesis). </a:t>
            </a:r>
            <a:endParaRPr lang="en-US" dirty="0"/>
          </a:p>
        </p:txBody>
      </p:sp>
    </p:spTree>
    <p:extLst>
      <p:ext uri="{BB962C8B-B14F-4D97-AF65-F5344CB8AC3E}">
        <p14:creationId xmlns:p14="http://schemas.microsoft.com/office/powerpoint/2010/main" val="114995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writing</a:t>
            </a:r>
            <a:endParaRPr lang="en-US" dirty="0"/>
          </a:p>
        </p:txBody>
      </p:sp>
      <p:sp>
        <p:nvSpPr>
          <p:cNvPr id="3" name="Content Placeholder 2"/>
          <p:cNvSpPr>
            <a:spLocks noGrp="1"/>
          </p:cNvSpPr>
          <p:nvPr>
            <p:ph idx="1"/>
          </p:nvPr>
        </p:nvSpPr>
        <p:spPr>
          <a:xfrm>
            <a:off x="5118447" y="178904"/>
            <a:ext cx="6281873" cy="6500192"/>
          </a:xfrm>
        </p:spPr>
        <p:txBody>
          <a:bodyPr>
            <a:normAutofit/>
          </a:bodyPr>
          <a:lstStyle/>
          <a:p>
            <a:r>
              <a:rPr lang="en-US" sz="2000" dirty="0" smtClean="0"/>
              <a:t>At its </a:t>
            </a:r>
            <a:r>
              <a:rPr lang="en-US" sz="2000" dirty="0"/>
              <a:t>most basic level a synthesis involves combining two or more summaries, synthesis writing is more difficult than it might at first appear because this combining must be done in a meaningful </a:t>
            </a:r>
            <a:r>
              <a:rPr lang="en-US" sz="2000" dirty="0" smtClean="0"/>
              <a:t>way.</a:t>
            </a:r>
          </a:p>
          <a:p>
            <a:r>
              <a:rPr lang="en-US" sz="2000" dirty="0" smtClean="0"/>
              <a:t> “</a:t>
            </a:r>
            <a:r>
              <a:rPr lang="en-US" sz="2000" dirty="0"/>
              <a:t>synthesis” commonly refers to writing about printed texts, drawing together particular themes or traits that you observe in those texts and organizing the material from each text according to those themes or traits. </a:t>
            </a:r>
            <a:endParaRPr lang="en-US" sz="2000" dirty="0" smtClean="0"/>
          </a:p>
          <a:p>
            <a:r>
              <a:rPr lang="en-US" sz="2000" dirty="0" smtClean="0"/>
              <a:t>Synthesis can also ask you to combine your </a:t>
            </a:r>
            <a:r>
              <a:rPr lang="en-US" sz="2000" dirty="0"/>
              <a:t>own ideas, theory, or research with those of the texts you have been assigned. </a:t>
            </a:r>
            <a:endParaRPr lang="en-US" sz="2000" dirty="0" smtClean="0"/>
          </a:p>
          <a:p>
            <a:r>
              <a:rPr lang="en-US" sz="2000" dirty="0" smtClean="0"/>
              <a:t>Also, you may synthesize </a:t>
            </a:r>
            <a:r>
              <a:rPr lang="en-US" sz="2000" dirty="0"/>
              <a:t>information from graphs and tables, pieces of music, and art works as well. The key to any kind of synthesis is the same. </a:t>
            </a:r>
            <a:endParaRPr lang="en-US" sz="2000" dirty="0"/>
          </a:p>
          <a:p>
            <a:endParaRPr lang="en-US" dirty="0"/>
          </a:p>
        </p:txBody>
      </p:sp>
    </p:spTree>
    <p:extLst>
      <p:ext uri="{BB962C8B-B14F-4D97-AF65-F5344CB8AC3E}">
        <p14:creationId xmlns:p14="http://schemas.microsoft.com/office/powerpoint/2010/main" val="86557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Natural</a:t>
            </a:r>
            <a:endParaRPr lang="en-US" dirty="0"/>
          </a:p>
        </p:txBody>
      </p:sp>
      <p:sp>
        <p:nvSpPr>
          <p:cNvPr id="3" name="Content Placeholder 2"/>
          <p:cNvSpPr>
            <a:spLocks noGrp="1"/>
          </p:cNvSpPr>
          <p:nvPr>
            <p:ph idx="1"/>
          </p:nvPr>
        </p:nvSpPr>
        <p:spPr/>
        <p:txBody>
          <a:bodyPr>
            <a:normAutofit/>
          </a:bodyPr>
          <a:lstStyle/>
          <a:p>
            <a:r>
              <a:rPr lang="en-US" dirty="0"/>
              <a:t>Whenever you report to a friend the things several other friends have said about a film or CD you engage in synthesis. </a:t>
            </a:r>
            <a:endParaRPr lang="en-US" dirty="0" smtClean="0"/>
          </a:p>
          <a:p>
            <a:r>
              <a:rPr lang="en-US" dirty="0" smtClean="0"/>
              <a:t>People </a:t>
            </a:r>
            <a:r>
              <a:rPr lang="en-US" dirty="0"/>
              <a:t>synthesize information naturally to help other see the connections between things they </a:t>
            </a:r>
            <a:r>
              <a:rPr lang="en-US" dirty="0" smtClean="0"/>
              <a:t>learn</a:t>
            </a:r>
          </a:p>
          <a:p>
            <a:r>
              <a:rPr lang="en-US" dirty="0" smtClean="0"/>
              <a:t>Synthesis </a:t>
            </a:r>
            <a:r>
              <a:rPr lang="en-US" dirty="0"/>
              <a:t>is related to but not the same as classification, division, or comparison and contrast. </a:t>
            </a:r>
            <a:endParaRPr lang="en-US" dirty="0" smtClean="0"/>
          </a:p>
          <a:p>
            <a:r>
              <a:rPr lang="en-US" dirty="0" smtClean="0"/>
              <a:t>Instead </a:t>
            </a:r>
            <a:r>
              <a:rPr lang="en-US" dirty="0"/>
              <a:t>of attending to categories or finding similarities and differences, synthesizing sources is a matter of pulling them together into some kind of </a:t>
            </a:r>
            <a:r>
              <a:rPr lang="en-US" dirty="0" smtClean="0"/>
              <a:t>harmony.</a:t>
            </a:r>
          </a:p>
          <a:p>
            <a:r>
              <a:rPr lang="en-US" dirty="0" smtClean="0"/>
              <a:t>Synthesis </a:t>
            </a:r>
            <a:r>
              <a:rPr lang="en-US" dirty="0"/>
              <a:t>searches for links between materials for the purpose of constructing a thesis or theory. </a:t>
            </a:r>
            <a:endParaRPr lang="en-US" dirty="0"/>
          </a:p>
          <a:p>
            <a:endParaRPr lang="en-US" dirty="0"/>
          </a:p>
        </p:txBody>
      </p:sp>
    </p:spTree>
    <p:extLst>
      <p:ext uri="{BB962C8B-B14F-4D97-AF65-F5344CB8AC3E}">
        <p14:creationId xmlns:p14="http://schemas.microsoft.com/office/powerpoint/2010/main" val="262052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of a Synthesis</a:t>
            </a:r>
            <a:endParaRPr lang="en-US" dirty="0"/>
          </a:p>
        </p:txBody>
      </p:sp>
      <p:sp>
        <p:nvSpPr>
          <p:cNvPr id="3" name="Content Placeholder 2"/>
          <p:cNvSpPr>
            <a:spLocks noGrp="1"/>
          </p:cNvSpPr>
          <p:nvPr>
            <p:ph idx="1"/>
          </p:nvPr>
        </p:nvSpPr>
        <p:spPr/>
        <p:txBody>
          <a:bodyPr/>
          <a:lstStyle/>
          <a:p>
            <a:r>
              <a:rPr lang="en-US" dirty="0"/>
              <a:t>(1) It accurately reports information from the sources using different phrases and sentences</a:t>
            </a:r>
            <a:r>
              <a:rPr lang="en-US" dirty="0" smtClean="0"/>
              <a:t>;</a:t>
            </a:r>
          </a:p>
          <a:p>
            <a:r>
              <a:rPr lang="en-US" dirty="0" smtClean="0"/>
              <a:t>(</a:t>
            </a:r>
            <a:r>
              <a:rPr lang="en-US" dirty="0"/>
              <a:t>2) It is organized in such a way that readers can immediately see where the information from the sources overlap</a:t>
            </a:r>
            <a:r>
              <a:rPr lang="en-US" dirty="0" smtClean="0"/>
              <a:t>;</a:t>
            </a:r>
          </a:p>
          <a:p>
            <a:r>
              <a:rPr lang="en-US" dirty="0" smtClean="0"/>
              <a:t>(</a:t>
            </a:r>
            <a:r>
              <a:rPr lang="en-US" dirty="0"/>
              <a:t>3) It makes sense of the sources and helps the reader understand them in greater depth. </a:t>
            </a:r>
            <a:endParaRPr lang="en-US" dirty="0"/>
          </a:p>
          <a:p>
            <a:endParaRPr lang="en-US" dirty="0"/>
          </a:p>
        </p:txBody>
      </p:sp>
    </p:spTree>
    <p:extLst>
      <p:ext uri="{BB962C8B-B14F-4D97-AF65-F5344CB8AC3E}">
        <p14:creationId xmlns:p14="http://schemas.microsoft.com/office/powerpoint/2010/main" val="77402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Background Synthesis</a:t>
            </a:r>
            <a:endParaRPr lang="en-US" dirty="0"/>
          </a:p>
        </p:txBody>
      </p:sp>
      <p:sp>
        <p:nvSpPr>
          <p:cNvPr id="3" name="Content Placeholder 2"/>
          <p:cNvSpPr>
            <a:spLocks noGrp="1"/>
          </p:cNvSpPr>
          <p:nvPr>
            <p:ph idx="1"/>
          </p:nvPr>
        </p:nvSpPr>
        <p:spPr/>
        <p:txBody>
          <a:bodyPr>
            <a:normAutofit/>
          </a:bodyPr>
          <a:lstStyle/>
          <a:p>
            <a:r>
              <a:rPr lang="en-US" dirty="0"/>
              <a:t>The background synthesis requires that you bring together background information on a topic and organize it by topic rather than by source. </a:t>
            </a:r>
            <a:endParaRPr lang="en-US" dirty="0" smtClean="0"/>
          </a:p>
          <a:p>
            <a:r>
              <a:rPr lang="en-US" dirty="0" smtClean="0"/>
              <a:t>In </a:t>
            </a:r>
            <a:r>
              <a:rPr lang="en-US" dirty="0"/>
              <a:t>the process of writing his or her background synthesis, the student explored the sources in a new way and become an expert on the topic. </a:t>
            </a:r>
            <a:endParaRPr lang="en-US" dirty="0" smtClean="0"/>
          </a:p>
          <a:p>
            <a:r>
              <a:rPr lang="en-US" dirty="0" smtClean="0"/>
              <a:t>Only </a:t>
            </a:r>
            <a:r>
              <a:rPr lang="en-US" dirty="0"/>
              <a:t>when one has reached this degree of expertise is one ready to formulate a thesis. </a:t>
            </a:r>
            <a:endParaRPr lang="en-US" dirty="0"/>
          </a:p>
        </p:txBody>
      </p:sp>
    </p:spTree>
    <p:extLst>
      <p:ext uri="{BB962C8B-B14F-4D97-AF65-F5344CB8AC3E}">
        <p14:creationId xmlns:p14="http://schemas.microsoft.com/office/powerpoint/2010/main" val="191309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thesis drive Synthesis</a:t>
            </a:r>
            <a:endParaRPr lang="en-US" dirty="0"/>
          </a:p>
        </p:txBody>
      </p:sp>
      <p:sp>
        <p:nvSpPr>
          <p:cNvPr id="3" name="Content Placeholder 2"/>
          <p:cNvSpPr>
            <a:spLocks noGrp="1"/>
          </p:cNvSpPr>
          <p:nvPr>
            <p:ph idx="1"/>
          </p:nvPr>
        </p:nvSpPr>
        <p:spPr/>
        <p:txBody>
          <a:bodyPr>
            <a:normAutofit/>
          </a:bodyPr>
          <a:lstStyle/>
          <a:p>
            <a:r>
              <a:rPr lang="en-US" dirty="0"/>
              <a:t>Sometimes there is very little obvious difference between a background synthesis and a thesis-driven synthesis, </a:t>
            </a:r>
            <a:r>
              <a:rPr lang="en-US" dirty="0" smtClean="0"/>
              <a:t>but a thesis driven synthesis has purpose beyond presenting information (think back to how we write a research question)</a:t>
            </a:r>
          </a:p>
          <a:p>
            <a:r>
              <a:rPr lang="en-US" dirty="0" smtClean="0"/>
              <a:t>The </a:t>
            </a:r>
            <a:r>
              <a:rPr lang="en-US" dirty="0"/>
              <a:t>difference will be most visible in the topic sentences to each paragraph because instead of simply introducing the material for the paragraph that will follow, they will also link back to the thesis and assert that this information is essential because... </a:t>
            </a:r>
            <a:endParaRPr lang="en-US" dirty="0"/>
          </a:p>
          <a:p>
            <a:endParaRPr lang="en-US" dirty="0"/>
          </a:p>
        </p:txBody>
      </p:sp>
    </p:spTree>
    <p:extLst>
      <p:ext uri="{BB962C8B-B14F-4D97-AF65-F5344CB8AC3E}">
        <p14:creationId xmlns:p14="http://schemas.microsoft.com/office/powerpoint/2010/main" val="146379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synthesis of the literature</a:t>
            </a:r>
            <a:endParaRPr lang="en-US" dirty="0"/>
          </a:p>
        </p:txBody>
      </p:sp>
      <p:sp>
        <p:nvSpPr>
          <p:cNvPr id="3" name="Content Placeholder 2"/>
          <p:cNvSpPr>
            <a:spLocks noGrp="1"/>
          </p:cNvSpPr>
          <p:nvPr>
            <p:ph idx="1"/>
          </p:nvPr>
        </p:nvSpPr>
        <p:spPr/>
        <p:txBody>
          <a:bodyPr>
            <a:normAutofit/>
          </a:bodyPr>
          <a:lstStyle/>
          <a:p>
            <a:r>
              <a:rPr lang="en-US" dirty="0"/>
              <a:t>In many upper level social sciences classes you may be asked to begin research papers with a synthesis of the sources. </a:t>
            </a:r>
            <a:endParaRPr lang="en-US" dirty="0" smtClean="0"/>
          </a:p>
          <a:p>
            <a:r>
              <a:rPr lang="en-US" dirty="0" smtClean="0"/>
              <a:t>This </a:t>
            </a:r>
            <a:r>
              <a:rPr lang="en-US" dirty="0"/>
              <a:t>part of the paper which may be one paragraph or several pages depending on the length of the paper--is similar to the </a:t>
            </a:r>
            <a:r>
              <a:rPr lang="en-US" b="1" dirty="0"/>
              <a:t>background synthesis</a:t>
            </a:r>
            <a:r>
              <a:rPr lang="en-US" dirty="0"/>
              <a:t>. </a:t>
            </a:r>
            <a:endParaRPr lang="en-US" dirty="0" smtClean="0"/>
          </a:p>
          <a:p>
            <a:r>
              <a:rPr lang="en-US" dirty="0" smtClean="0"/>
              <a:t>Your </a:t>
            </a:r>
            <a:r>
              <a:rPr lang="en-US" dirty="0"/>
              <a:t>primary purpose is to show readers that you are familiar with the field and are thus qualified to offer your own opinions. But your larger purpose is to show that in spite of all this wonderful research, no one has addressed the problem in the way that you intend to in your paper. </a:t>
            </a:r>
            <a:endParaRPr lang="en-US" dirty="0"/>
          </a:p>
          <a:p>
            <a:endParaRPr lang="en-US" dirty="0"/>
          </a:p>
        </p:txBody>
      </p:sp>
    </p:spTree>
    <p:extLst>
      <p:ext uri="{BB962C8B-B14F-4D97-AF65-F5344CB8AC3E}">
        <p14:creationId xmlns:p14="http://schemas.microsoft.com/office/powerpoint/2010/main" val="855094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to write synthesis</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Regardless of whether you are synthesizing information from prose sources, from laboratory data, or from tables and graphs, your preparation for the synthesis will very likely involve </a:t>
            </a:r>
            <a:r>
              <a:rPr lang="en-US" b="1" dirty="0"/>
              <a:t>comparison</a:t>
            </a:r>
            <a:r>
              <a:rPr lang="en-US" dirty="0"/>
              <a:t>. It may involve </a:t>
            </a:r>
            <a:r>
              <a:rPr lang="en-US" b="1" dirty="0"/>
              <a:t>analysis</a:t>
            </a:r>
            <a:r>
              <a:rPr lang="en-US" dirty="0"/>
              <a:t>, as well, along with classification, and division as you work on your organization. </a:t>
            </a:r>
            <a:endParaRPr lang="en-US" dirty="0"/>
          </a:p>
          <a:p>
            <a:r>
              <a:rPr lang="en-US" dirty="0" smtClean="0"/>
              <a:t>Regardless of type of synthesis, you </a:t>
            </a:r>
            <a:r>
              <a:rPr lang="en-US" dirty="0"/>
              <a:t>need to formulate your own purpose, and develop your own perspectives and interpretations. </a:t>
            </a:r>
            <a:endParaRPr lang="en-US" dirty="0" smtClean="0"/>
          </a:p>
          <a:p>
            <a:r>
              <a:rPr lang="en-US" dirty="0" smtClean="0"/>
              <a:t>A </a:t>
            </a:r>
            <a:r>
              <a:rPr lang="en-US" dirty="0"/>
              <a:t>systematic preliminary comparison will help. </a:t>
            </a:r>
            <a:endParaRPr lang="en-US" dirty="0" smtClean="0"/>
          </a:p>
          <a:p>
            <a:pPr lvl="1"/>
            <a:r>
              <a:rPr lang="en-US" dirty="0" smtClean="0"/>
              <a:t>Begin </a:t>
            </a:r>
            <a:r>
              <a:rPr lang="en-US" dirty="0"/>
              <a:t>by summarizing briefly the points, themes, or traits that the texts have in common (you might find </a:t>
            </a:r>
            <a:r>
              <a:rPr lang="en-US" b="1" dirty="0"/>
              <a:t>summary-outline notes </a:t>
            </a:r>
            <a:r>
              <a:rPr lang="en-US" dirty="0"/>
              <a:t>useful here). </a:t>
            </a:r>
            <a:endParaRPr lang="en-US" dirty="0" smtClean="0"/>
          </a:p>
          <a:p>
            <a:pPr lvl="1"/>
            <a:r>
              <a:rPr lang="en-US" dirty="0" smtClean="0"/>
              <a:t>Explore </a:t>
            </a:r>
            <a:r>
              <a:rPr lang="en-US" dirty="0"/>
              <a:t>different ways to organize the information depending on what you find or what you want to </a:t>
            </a:r>
            <a:r>
              <a:rPr lang="en-US" dirty="0" smtClean="0"/>
              <a:t>demonstrate. You </a:t>
            </a:r>
            <a:r>
              <a:rPr lang="en-US" dirty="0"/>
              <a:t>might find it helpful to make several different outlines or plans before you decide which to use. </a:t>
            </a:r>
            <a:endParaRPr lang="en-US" dirty="0"/>
          </a:p>
        </p:txBody>
      </p:sp>
    </p:spTree>
    <p:extLst>
      <p:ext uri="{BB962C8B-B14F-4D97-AF65-F5344CB8AC3E}">
        <p14:creationId xmlns:p14="http://schemas.microsoft.com/office/powerpoint/2010/main" val="352507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synthesis</a:t>
            </a:r>
            <a:endParaRPr lang="en-US" dirty="0"/>
          </a:p>
        </p:txBody>
      </p:sp>
      <p:sp>
        <p:nvSpPr>
          <p:cNvPr id="3" name="Content Placeholder 2"/>
          <p:cNvSpPr>
            <a:spLocks noGrp="1"/>
          </p:cNvSpPr>
          <p:nvPr>
            <p:ph idx="1"/>
          </p:nvPr>
        </p:nvSpPr>
        <p:spPr/>
        <p:txBody>
          <a:bodyPr/>
          <a:lstStyle/>
          <a:p>
            <a:r>
              <a:rPr lang="en-US" dirty="0"/>
              <a:t>A synthesis essay should be organized so that others can understand the sources and evaluate your comprehension of them and their presentation of specific data, themes, etc.</a:t>
            </a:r>
            <a:br>
              <a:rPr lang="en-US" dirty="0"/>
            </a:br>
            <a:endParaRPr lang="en-US" dirty="0"/>
          </a:p>
          <a:p>
            <a:r>
              <a:rPr lang="en-US" dirty="0" smtClean="0"/>
              <a:t>The following format is just one option</a:t>
            </a:r>
            <a:r>
              <a:rPr lang="mr-IN" dirty="0" smtClean="0"/>
              <a:t>…</a:t>
            </a:r>
            <a:r>
              <a:rPr lang="en-US" dirty="0" smtClean="0"/>
              <a:t>you need to write in a way that best works for the material being presented and the audience</a:t>
            </a:r>
            <a:endParaRPr lang="en-US" dirty="0"/>
          </a:p>
        </p:txBody>
      </p:sp>
    </p:spTree>
    <p:extLst>
      <p:ext uri="{BB962C8B-B14F-4D97-AF65-F5344CB8AC3E}">
        <p14:creationId xmlns:p14="http://schemas.microsoft.com/office/powerpoint/2010/main" val="129862809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15</TotalTime>
  <Words>1096</Words>
  <Application>Microsoft Macintosh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 Light</vt:lpstr>
      <vt:lpstr>Mangal</vt:lpstr>
      <vt:lpstr>Rockwell</vt:lpstr>
      <vt:lpstr>Wingdings</vt:lpstr>
      <vt:lpstr>Atlas</vt:lpstr>
      <vt:lpstr>Synthesis </vt:lpstr>
      <vt:lpstr>Synthesis writing</vt:lpstr>
      <vt:lpstr>It’s Natural</vt:lpstr>
      <vt:lpstr>Key Features of a Synthesis</vt:lpstr>
      <vt:lpstr>The Background Synthesis</vt:lpstr>
      <vt:lpstr>A thesis drive Synthesis</vt:lpstr>
      <vt:lpstr>A synthesis of the literature</vt:lpstr>
      <vt:lpstr>Preparing to write synthesis</vt:lpstr>
      <vt:lpstr>Writing the synthesis</vt:lpstr>
      <vt:lpstr>Intro</vt:lpstr>
      <vt:lpstr>The Body</vt:lpstr>
      <vt:lpstr>Conclusion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dc:title>
  <dc:creator>Microsoft Office User</dc:creator>
  <cp:lastModifiedBy>Microsoft Office User</cp:lastModifiedBy>
  <cp:revision>2</cp:revision>
  <dcterms:created xsi:type="dcterms:W3CDTF">2017-08-30T13:40:08Z</dcterms:created>
  <dcterms:modified xsi:type="dcterms:W3CDTF">2017-08-30T13:55:09Z</dcterms:modified>
</cp:coreProperties>
</file>