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98"/>
    <p:restoredTop sz="94613"/>
  </p:normalViewPr>
  <p:slideViewPr>
    <p:cSldViewPr snapToGrid="0" snapToObjects="1">
      <p:cViewPr varScale="1">
        <p:scale>
          <a:sx n="74" d="100"/>
          <a:sy n="74" d="100"/>
        </p:scale>
        <p:origin x="192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BA31-9BEB-5646-BAAC-53B78E55716D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54E7-02F2-3B4D-88E3-4D9D4B69E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BA31-9BEB-5646-BAAC-53B78E55716D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54E7-02F2-3B4D-88E3-4D9D4B69E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BA31-9BEB-5646-BAAC-53B78E55716D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54E7-02F2-3B4D-88E3-4D9D4B69E54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BA31-9BEB-5646-BAAC-53B78E55716D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54E7-02F2-3B4D-88E3-4D9D4B69E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BA31-9BEB-5646-BAAC-53B78E55716D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54E7-02F2-3B4D-88E3-4D9D4B69E54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BA31-9BEB-5646-BAAC-53B78E55716D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54E7-02F2-3B4D-88E3-4D9D4B69E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BA31-9BEB-5646-BAAC-53B78E55716D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54E7-02F2-3B4D-88E3-4D9D4B69E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BA31-9BEB-5646-BAAC-53B78E55716D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54E7-02F2-3B4D-88E3-4D9D4B69E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BA31-9BEB-5646-BAAC-53B78E55716D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54E7-02F2-3B4D-88E3-4D9D4B69E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BA31-9BEB-5646-BAAC-53B78E55716D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54E7-02F2-3B4D-88E3-4D9D4B69E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BA31-9BEB-5646-BAAC-53B78E55716D}" type="datetimeFigureOut">
              <a:rPr lang="en-US" smtClean="0"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54E7-02F2-3B4D-88E3-4D9D4B69E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BA31-9BEB-5646-BAAC-53B78E55716D}" type="datetimeFigureOut">
              <a:rPr lang="en-US" smtClean="0"/>
              <a:t>8/22/17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54E7-02F2-3B4D-88E3-4D9D4B69E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BA31-9BEB-5646-BAAC-53B78E55716D}" type="datetimeFigureOut">
              <a:rPr lang="en-US" smtClean="0"/>
              <a:t>8/22/17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54E7-02F2-3B4D-88E3-4D9D4B69E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BA31-9BEB-5646-BAAC-53B78E55716D}" type="datetimeFigureOut">
              <a:rPr lang="en-US" smtClean="0"/>
              <a:t>8/22/17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54E7-02F2-3B4D-88E3-4D9D4B69E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BA31-9BEB-5646-BAAC-53B78E55716D}" type="datetimeFigureOut">
              <a:rPr lang="en-US" smtClean="0"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54E7-02F2-3B4D-88E3-4D9D4B69E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BA31-9BEB-5646-BAAC-53B78E55716D}" type="datetimeFigureOut">
              <a:rPr lang="en-US" smtClean="0"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54E7-02F2-3B4D-88E3-4D9D4B69E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2BA31-9BEB-5646-BAAC-53B78E55716D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E354E7-02F2-3B4D-88E3-4D9D4B69E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6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an argument?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(hint: not just a fight!)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40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express their ideas, points of view, perspectives and conclusions through arguments. </a:t>
            </a:r>
          </a:p>
          <a:p>
            <a:r>
              <a:rPr lang="en-US" dirty="0" smtClean="0"/>
              <a:t>The main idea of an argument is the main point the author is trying to make</a:t>
            </a:r>
          </a:p>
          <a:p>
            <a:r>
              <a:rPr lang="en-US" dirty="0" smtClean="0"/>
              <a:t>Crafting an argument requires </a:t>
            </a:r>
          </a:p>
          <a:p>
            <a:pPr lvl="1"/>
            <a:r>
              <a:rPr lang="en-US" dirty="0" smtClean="0"/>
              <a:t>a clear line of reasoning</a:t>
            </a:r>
          </a:p>
          <a:p>
            <a:pPr lvl="1"/>
            <a:r>
              <a:rPr lang="en-US" dirty="0" smtClean="0"/>
              <a:t>Considering audience</a:t>
            </a:r>
          </a:p>
          <a:p>
            <a:pPr lvl="1"/>
            <a:r>
              <a:rPr lang="en-US" dirty="0" smtClean="0"/>
              <a:t>Purpose </a:t>
            </a:r>
          </a:p>
          <a:p>
            <a:pPr lvl="1"/>
            <a:r>
              <a:rPr lang="en-US" dirty="0" smtClean="0"/>
              <a:t>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27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and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 use reason and evidence to convey a perspective, point of view, or some version of the truth that is either directly stated or implied</a:t>
            </a:r>
          </a:p>
          <a:p>
            <a:r>
              <a:rPr lang="en-US" dirty="0" smtClean="0"/>
              <a:t>Arguments are supported and unified by carefully selected and connected claims, reasons and evidence</a:t>
            </a:r>
          </a:p>
          <a:p>
            <a:r>
              <a:rPr lang="en-US" dirty="0" smtClean="0"/>
              <a:t>An argument may also acknowledge other arguments and/or response to them with counterarguments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of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line of reasoning is a clear, logical and sequential path leading the audience through the reasons toward the conclusion</a:t>
            </a:r>
          </a:p>
          <a:p>
            <a:r>
              <a:rPr lang="en-US" dirty="0" smtClean="0"/>
              <a:t>The LOR is organized based on the argument and the purpose</a:t>
            </a:r>
          </a:p>
          <a:p>
            <a:r>
              <a:rPr lang="en-US" dirty="0" smtClean="0"/>
              <a:t>In a nutshell: reasons or claims the author uses to support his or her main idea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760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Compelling evidence is used to </a:t>
            </a:r>
            <a:r>
              <a:rPr lang="en-US" dirty="0" err="1" smtClean="0"/>
              <a:t>suppoer</a:t>
            </a:r>
            <a:r>
              <a:rPr lang="en-US" dirty="0" smtClean="0"/>
              <a:t> the claims and reasoning of the argument</a:t>
            </a:r>
          </a:p>
          <a:p>
            <a:r>
              <a:rPr lang="en-US" dirty="0" smtClean="0"/>
              <a:t>Evidence must be</a:t>
            </a:r>
          </a:p>
          <a:p>
            <a:pPr lvl="1"/>
            <a:r>
              <a:rPr lang="en-US" dirty="0" smtClean="0"/>
              <a:t>Sufficient</a:t>
            </a:r>
          </a:p>
          <a:p>
            <a:pPr lvl="1"/>
            <a:r>
              <a:rPr lang="en-US" dirty="0" smtClean="0"/>
              <a:t>Typical</a:t>
            </a:r>
          </a:p>
          <a:p>
            <a:pPr lvl="1"/>
            <a:r>
              <a:rPr lang="en-US" dirty="0" smtClean="0"/>
              <a:t>Relevant</a:t>
            </a:r>
          </a:p>
          <a:p>
            <a:pPr lvl="1"/>
            <a:r>
              <a:rPr lang="en-US" dirty="0" smtClean="0"/>
              <a:t>Current</a:t>
            </a:r>
          </a:p>
          <a:p>
            <a:pPr lvl="1"/>
            <a:r>
              <a:rPr lang="en-US" dirty="0" smtClean="0"/>
              <a:t>Credible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63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 when reading for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</a:t>
            </a:r>
            <a:r>
              <a:rPr lang="en-US" dirty="0" err="1" smtClean="0"/>
              <a:t>tha</a:t>
            </a:r>
            <a:r>
              <a:rPr lang="en-US" dirty="0" smtClean="0"/>
              <a:t> author have an argument? If yes, what is the main idea?</a:t>
            </a:r>
          </a:p>
          <a:p>
            <a:r>
              <a:rPr lang="en-US" dirty="0" smtClean="0"/>
              <a:t>What reasons does the author give to support his or her main idea?</a:t>
            </a:r>
          </a:p>
          <a:p>
            <a:r>
              <a:rPr lang="en-US" dirty="0" smtClean="0"/>
              <a:t>What evidence does </a:t>
            </a:r>
            <a:r>
              <a:rPr lang="en-US" dirty="0" err="1" smtClean="0"/>
              <a:t>tha</a:t>
            </a:r>
            <a:r>
              <a:rPr lang="en-US" dirty="0" smtClean="0"/>
              <a:t> author use to support these reasons? Is it credible? Is it biased?</a:t>
            </a:r>
          </a:p>
          <a:p>
            <a:r>
              <a:rPr lang="en-US" dirty="0" smtClean="0"/>
              <a:t>Are these reasons and evidence convincing? Why or why not? Are there implicit assumptions?</a:t>
            </a:r>
          </a:p>
          <a:p>
            <a:r>
              <a:rPr lang="en-US" dirty="0" smtClean="0"/>
              <a:t>What do you think was the author’s purpose in writing/creating this piece?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6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reasons presented in a logical order, as a line of reasoning? Do the reasons clearly link to one another and to the conclusion/thesis?</a:t>
            </a:r>
          </a:p>
          <a:p>
            <a:r>
              <a:rPr lang="en-US" dirty="0" smtClean="0"/>
              <a:t>Does the author make a reasoned evaluation of other people’s views that contradict their own (</a:t>
            </a:r>
            <a:r>
              <a:rPr lang="en-US" dirty="0" err="1" smtClean="0"/>
              <a:t>ie</a:t>
            </a:r>
            <a:r>
              <a:rPr lang="en-US" dirty="0" smtClean="0"/>
              <a:t> does the </a:t>
            </a:r>
            <a:r>
              <a:rPr lang="en-US" dirty="0" err="1" smtClean="0"/>
              <a:t>auther</a:t>
            </a:r>
            <a:r>
              <a:rPr lang="en-US" dirty="0" smtClean="0"/>
              <a:t> address counter-arguments?</a:t>
            </a:r>
          </a:p>
          <a:p>
            <a:r>
              <a:rPr lang="en-US" dirty="0" smtClean="0"/>
              <a:t>What are the implications if the reader accepts the argument?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4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an argument in context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455" y="2160588"/>
            <a:ext cx="3539127" cy="3881437"/>
          </a:xfrm>
        </p:spPr>
      </p:pic>
    </p:spTree>
    <p:extLst>
      <p:ext uri="{BB962C8B-B14F-4D97-AF65-F5344CB8AC3E}">
        <p14:creationId xmlns:p14="http://schemas.microsoft.com/office/powerpoint/2010/main" val="119399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345</Words>
  <Application>Microsoft Macintosh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Trebuchet MS</vt:lpstr>
      <vt:lpstr>Wingdings 3</vt:lpstr>
      <vt:lpstr>Arial</vt:lpstr>
      <vt:lpstr>Facet</vt:lpstr>
      <vt:lpstr>What is an argument?</vt:lpstr>
      <vt:lpstr>Basic </vt:lpstr>
      <vt:lpstr>Reason and Evidence</vt:lpstr>
      <vt:lpstr>Line of reasoning</vt:lpstr>
      <vt:lpstr>Evidence</vt:lpstr>
      <vt:lpstr>Questions to ask when reading for argument</vt:lpstr>
      <vt:lpstr>Questions continued</vt:lpstr>
      <vt:lpstr>Putting an argument in context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argument?</dc:title>
  <dc:creator>Microsoft Office User</dc:creator>
  <cp:lastModifiedBy>Microsoft Office User</cp:lastModifiedBy>
  <cp:revision>4</cp:revision>
  <dcterms:created xsi:type="dcterms:W3CDTF">2017-08-22T13:25:15Z</dcterms:created>
  <dcterms:modified xsi:type="dcterms:W3CDTF">2017-08-22T14:51:08Z</dcterms:modified>
</cp:coreProperties>
</file>